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1" r:id="rId6"/>
    <p:sldId id="262" r:id="rId7"/>
    <p:sldId id="263" r:id="rId8"/>
    <p:sldId id="264" r:id="rId9"/>
    <p:sldId id="265" r:id="rId10"/>
  </p:sldIdLst>
  <p:sldSz cx="9144000" cy="5715000" type="screen16x1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929" autoAdjust="0"/>
  </p:normalViewPr>
  <p:slideViewPr>
    <p:cSldViewPr>
      <p:cViewPr varScale="1">
        <p:scale>
          <a:sx n="78" d="100"/>
          <a:sy n="78" d="100"/>
        </p:scale>
        <p:origin x="-90" y="-288"/>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43B2BF-F3EE-47A7-B881-C1344203C6CB}" type="datetimeFigureOut">
              <a:rPr lang="nl-NL" smtClean="0"/>
              <a:pPr/>
              <a:t>12-6-2015</a:t>
            </a:fld>
            <a:endParaRPr lang="nl-NL"/>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C8C9C6-6D9B-4022-9C92-4D1823441D04}" type="slidenum">
              <a:rPr lang="nl-NL" smtClean="0"/>
              <a:pPr/>
              <a:t>‹#›</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nl.wikipedia.org/wiki/Hi%C3%ABroglief"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nl.wikipedia.org/wiki/Substitutiecijfer" TargetMode="External"/><Relationship Id="rId4" Type="http://schemas.openxmlformats.org/officeDocument/2006/relationships/hyperlink" Target="http://nl.wikipedia.org/wiki/Caesarcijfer"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nl.wikipedia.org/wiki/Rotormachine"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nl.wikipedia.org/wiki/Alan_Turing" TargetMode="External"/><Relationship Id="rId4" Type="http://schemas.openxmlformats.org/officeDocument/2006/relationships/hyperlink" Target="http://nl.wikipedia.org/wiki/Enigma_(codeermachin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5800"/>
            <a:ext cx="54864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mtClean="0"/>
              <a:t>[Christof Paar and</a:t>
            </a:r>
            <a:r>
              <a:rPr lang="nl-NL" baseline="0" smtClean="0"/>
              <a:t> </a:t>
            </a:r>
            <a:r>
              <a:rPr lang="nl-NL" smtClean="0"/>
              <a:t>Jan Pelzl - Understanding</a:t>
            </a:r>
            <a:r>
              <a:rPr lang="nl-NL" baseline="0" smtClean="0"/>
              <a:t> </a:t>
            </a:r>
            <a:r>
              <a:rPr lang="nl-NL" smtClean="0"/>
              <a:t>Cryptography (2010)]</a:t>
            </a:r>
          </a:p>
          <a:p>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nl-NL" dirty="0" smtClean="0"/>
              <a:t>Als</a:t>
            </a:r>
            <a:r>
              <a:rPr lang="nl-NL" baseline="0" dirty="0" smtClean="0"/>
              <a:t> </a:t>
            </a:r>
            <a:r>
              <a:rPr lang="nl-NL" baseline="0" dirty="0" smtClean="0"/>
              <a:t>sinds het oude Egypte: </a:t>
            </a:r>
            <a:r>
              <a:rPr lang="nl-NL" dirty="0" smtClean="0"/>
              <a:t>bepaalde ontdekte tombes hebben afwijkende </a:t>
            </a:r>
            <a:r>
              <a:rPr lang="nl-NL" dirty="0" smtClean="0">
                <a:hlinkClick r:id="rId3" tooltip="Hiëroglief"/>
              </a:rPr>
              <a:t>hiërogliefen</a:t>
            </a:r>
            <a:r>
              <a:rPr lang="nl-NL" dirty="0" smtClean="0"/>
              <a:t>. Dit was</a:t>
            </a:r>
            <a:r>
              <a:rPr lang="nl-NL" baseline="0" dirty="0" smtClean="0"/>
              <a:t> echter waarschijnlijk ter vermaak en niet voor het versluieren van berichten. </a:t>
            </a:r>
            <a:r>
              <a:rPr lang="nl-NL" baseline="0" dirty="0" smtClean="0"/>
              <a:t>Het is dus niet duidelijk of dit bedoeld was om informatie geheim te houden. </a:t>
            </a:r>
            <a:r>
              <a:rPr lang="nl-NL" dirty="0" smtClean="0"/>
              <a:t>[Wikipedia</a:t>
            </a:r>
            <a:r>
              <a:rPr lang="nl-NL" dirty="0" smtClean="0"/>
              <a:t>]</a:t>
            </a:r>
            <a:r>
              <a:rPr lang="nl-NL" baseline="0" dirty="0" smtClean="0"/>
              <a:t> </a:t>
            </a:r>
            <a:endParaRPr lang="nl-NL" baseline="0" dirty="0" smtClean="0"/>
          </a:p>
          <a:p>
            <a:pPr>
              <a:buFontTx/>
              <a:buNone/>
            </a:pPr>
            <a:endParaRPr lang="nl-NL" dirty="0" smtClean="0"/>
          </a:p>
          <a:p>
            <a:pPr>
              <a:buFontTx/>
              <a:buChar char="-"/>
            </a:pPr>
            <a:r>
              <a:rPr lang="nl-NL" dirty="0" smtClean="0"/>
              <a:t>De Grieken maakten gebruik van scytale, een staf met een vooraf gedefinieerde diameter waar een lint omheen gewikkeld werd.</a:t>
            </a:r>
            <a:r>
              <a:rPr lang="nl-NL" baseline="0" dirty="0" smtClean="0"/>
              <a:t> Daarop werd geschreven zodat bij het ontrollen van het lint de letters in een andere volgorde stonden. Een ander met een zelfde stok kon dit weer ontcijferen.</a:t>
            </a:r>
          </a:p>
          <a:p>
            <a:pPr>
              <a:buFontTx/>
              <a:buChar char="-"/>
            </a:pPr>
            <a:endParaRPr lang="nl-NL" dirty="0" smtClean="0"/>
          </a:p>
          <a:p>
            <a:r>
              <a:rPr lang="nl-NL" dirty="0" smtClean="0"/>
              <a:t>- Uit </a:t>
            </a:r>
            <a:r>
              <a:rPr lang="nl-NL" dirty="0" smtClean="0"/>
              <a:t>de tijd van Caesar stamt het </a:t>
            </a:r>
            <a:r>
              <a:rPr lang="nl-NL" dirty="0" smtClean="0">
                <a:hlinkClick r:id="rId4" tooltip="Caesarcijfer"/>
              </a:rPr>
              <a:t>Caesarcijfer</a:t>
            </a:r>
            <a:r>
              <a:rPr lang="nl-NL" dirty="0" smtClean="0"/>
              <a:t>, een voorbeeld van een </a:t>
            </a:r>
            <a:r>
              <a:rPr lang="nl-NL" dirty="0" smtClean="0">
                <a:hlinkClick r:id="rId5" tooltip="Substitutiecijfer"/>
              </a:rPr>
              <a:t>substitutiecijfer</a:t>
            </a:r>
            <a:r>
              <a:rPr lang="nl-NL" dirty="0" smtClean="0"/>
              <a:t>. [Wikipedia]</a:t>
            </a:r>
            <a:r>
              <a:rPr lang="nl-NL" baseline="0" dirty="0" smtClean="0"/>
              <a:t> </a:t>
            </a:r>
            <a:endParaRPr lang="nl-NL" dirty="0" smtClean="0"/>
          </a:p>
          <a:p>
            <a:endParaRPr lang="nl-NL" dirty="0" smtClean="0"/>
          </a:p>
          <a:p>
            <a:endParaRPr lang="nl-NL" dirty="0" smtClean="0"/>
          </a:p>
          <a:p>
            <a:r>
              <a:rPr lang="nl-NL" dirty="0" smtClean="0"/>
              <a:t>Afbeeldingen:</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 Egyptische hiërogliefen: </a:t>
            </a:r>
            <a:r>
              <a:rPr lang="nl-NL" sz="1200" dirty="0" smtClean="0"/>
              <a:t>http://upload.wikimedia.org/wikipedia/commons/2/25/Egypt_Hieroglyphe4.jpg</a:t>
            </a:r>
            <a:endParaRPr lang="nl-NL" dirty="0" smtClean="0"/>
          </a:p>
        </p:txBody>
      </p:sp>
      <p:sp>
        <p:nvSpPr>
          <p:cNvPr id="4" name="Slide Number Placeholder 3"/>
          <p:cNvSpPr>
            <a:spLocks noGrp="1"/>
          </p:cNvSpPr>
          <p:nvPr>
            <p:ph type="sldNum" sz="quarter" idx="10"/>
          </p:nvPr>
        </p:nvSpPr>
        <p:spPr/>
        <p:txBody>
          <a:bodyPr/>
          <a:lstStyle/>
          <a:p>
            <a:fld id="{D9C8C9C6-6D9B-4022-9C92-4D1823441D04}" type="slidenum">
              <a:rPr lang="nl-NL" smtClean="0"/>
              <a:pPr/>
              <a:t>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Bij Caesarversleuteling</a:t>
            </a:r>
            <a:r>
              <a:rPr lang="nl-NL" baseline="0" dirty="0" smtClean="0"/>
              <a:t> wordt elke letter vervangen door een ander. De letter schuift op met het sleutelgetal N. Als bijvoorbeeld het sleutelgetal 2 is, wordt elke A een C en elke B een D (etc.). De Z wordt dan een B. Negatieve getallen zijn ook mogelijk.</a:t>
            </a:r>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5</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Vanaf de Tweede Wereldoorlog waren </a:t>
            </a:r>
            <a:r>
              <a:rPr lang="nl-NL" dirty="0" smtClean="0">
                <a:hlinkClick r:id="rId3" tooltip="Rotormachine"/>
              </a:rPr>
              <a:t>rotormachines</a:t>
            </a:r>
            <a:r>
              <a:rPr lang="nl-NL" dirty="0" smtClean="0"/>
              <a:t> in zwang. De meest bekende codeermachine is de in 1920 in Duitsland ontwikkelde </a:t>
            </a:r>
            <a:r>
              <a:rPr lang="nl-NL" dirty="0" smtClean="0">
                <a:hlinkClick r:id="rId4" tooltip="Enigma (codeermachine)"/>
              </a:rPr>
              <a:t>Enigma</a:t>
            </a:r>
            <a:r>
              <a:rPr lang="nl-NL" dirty="0" smtClean="0"/>
              <a:t>. Uiteindelijk werd de code van de Enigma toch gekraakt door het Poolse Biuro Szyfrów en het Britse GCHQ door gebruik te maken van (voorlopers van) de computer. De Engelse wiskundige </a:t>
            </a:r>
            <a:r>
              <a:rPr lang="nl-NL" dirty="0" smtClean="0">
                <a:hlinkClick r:id="rId5" tooltip="Alan Turing"/>
              </a:rPr>
              <a:t>Alan Turing</a:t>
            </a:r>
            <a:r>
              <a:rPr lang="nl-NL" dirty="0" smtClean="0"/>
              <a:t> vervulde hierbij een belangrijke rol. Het ontcijferen van de Enigma-code heeft de nederlaag van de Duitsers versneld. [Wikipedia]</a:t>
            </a:r>
          </a:p>
          <a:p>
            <a:endParaRPr lang="nl-NL" dirty="0" smtClean="0"/>
          </a:p>
          <a:p>
            <a:endParaRPr lang="nl-NL" dirty="0" smtClean="0"/>
          </a:p>
          <a:p>
            <a:r>
              <a:rPr lang="nl-NL" dirty="0" smtClean="0"/>
              <a:t>Afbeeldingen:</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Enigma: </a:t>
            </a:r>
            <a:r>
              <a:rPr lang="nl-NL" sz="1200" dirty="0" smtClean="0"/>
              <a:t>http://www.colossus-computer.com/images/TAHC_Enigma_inner_lid_up.jpg</a:t>
            </a:r>
            <a:endParaRPr lang="nl-NL" dirty="0" smtClean="0"/>
          </a:p>
          <a:p>
            <a:r>
              <a:rPr lang="nl-NL" dirty="0" smtClean="0"/>
              <a:t>Alan</a:t>
            </a:r>
            <a:r>
              <a:rPr lang="nl-NL" baseline="0" dirty="0" smtClean="0"/>
              <a:t> Turing: http://www.independent.co.uk/incoming/article9023177.ece/alternates/w620/v3-turing-rx.jpg</a:t>
            </a:r>
            <a:endParaRPr lang="nl-NL" dirty="0" smtClean="0"/>
          </a:p>
          <a:p>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6</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Moderne cryptografie maakt vooral</a:t>
            </a:r>
            <a:r>
              <a:rPr lang="nl-NL" baseline="0" dirty="0" smtClean="0"/>
              <a:t> gebruik van complexe wiskundige algoritmes.  Geheime diensten zoals de AIVD en de Amerikaanse CIA hebben afdelingen met codekrakers die geheime berichten proberen te ontcijferen. Sommige encrypties worden gekraakt met behulp van supercomputers die heel veel mogelijkheden proberen. Een nieuwe ontwikkeling die het ontcijferen van deze codes makkelijker maakt is de quantumcomputer, waarnaar op het moment veel onderzoek gedaan wordt. Ook kan een quantumcomputer betere beveiligingen genereren. </a:t>
            </a:r>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7</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8</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5324123C-CAD2-40FD-BCF3-C71B13596F2E}" type="datetimeFigureOut">
              <a:rPr lang="nl-NL" smtClean="0"/>
              <a:pPr/>
              <a:t>12-6-2015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5324123C-CAD2-40FD-BCF3-C71B13596F2E}" type="datetimeFigureOut">
              <a:rPr lang="nl-NL" smtClean="0"/>
              <a:pPr/>
              <a:t>12-6-2015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5324123C-CAD2-40FD-BCF3-C71B13596F2E}" type="datetimeFigureOut">
              <a:rPr lang="nl-NL" smtClean="0"/>
              <a:pPr/>
              <a:t>12-6-2015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3648" y="228866"/>
            <a:ext cx="6192688" cy="952500"/>
          </a:xfrm>
        </p:spPr>
        <p:txBody>
          <a:bodyPr>
            <a:normAutofit/>
          </a:bodyPr>
          <a:lstStyle>
            <a:lvl1pPr>
              <a:defRPr sz="3600">
                <a:latin typeface="Arial" pitchFamily="34" charset="0"/>
                <a:cs typeface="Arial" pitchFamily="34" charset="0"/>
              </a:defRPr>
            </a:lvl1pPr>
          </a:lstStyle>
          <a:p>
            <a:r>
              <a:rPr lang="en-US" dirty="0" smtClean="0"/>
              <a:t>Click to edit Master title style</a:t>
            </a:r>
            <a:endParaRPr lang="nl-NL"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4" name="Date Placeholder 3"/>
          <p:cNvSpPr>
            <a:spLocks noGrp="1"/>
          </p:cNvSpPr>
          <p:nvPr>
            <p:ph type="dt" sz="half" idx="10"/>
          </p:nvPr>
        </p:nvSpPr>
        <p:spPr/>
        <p:txBody>
          <a:bodyPr/>
          <a:lstStyle/>
          <a:p>
            <a:fld id="{5324123C-CAD2-40FD-BCF3-C71B13596F2E}" type="datetimeFigureOut">
              <a:rPr lang="nl-NL" smtClean="0"/>
              <a:pPr/>
              <a:t>12-6-2015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3"/>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4123C-CAD2-40FD-BCF3-C71B13596F2E}" type="datetimeFigureOut">
              <a:rPr lang="nl-NL" smtClean="0"/>
              <a:pPr/>
              <a:t>12-6-2015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5324123C-CAD2-40FD-BCF3-C71B13596F2E}" type="datetimeFigureOut">
              <a:rPr lang="nl-NL" smtClean="0"/>
              <a:pPr/>
              <a:t>12-6-2015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8"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5324123C-CAD2-40FD-BCF3-C71B13596F2E}" type="datetimeFigureOut">
              <a:rPr lang="nl-NL" smtClean="0"/>
              <a:pPr/>
              <a:t>12-6-2015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5324123C-CAD2-40FD-BCF3-C71B13596F2E}" type="datetimeFigureOut">
              <a:rPr lang="nl-NL" smtClean="0"/>
              <a:pPr/>
              <a:t>12-6-2015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4123C-CAD2-40FD-BCF3-C71B13596F2E}" type="datetimeFigureOut">
              <a:rPr lang="nl-NL" smtClean="0"/>
              <a:pPr/>
              <a:t>12-6-2015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27541"/>
            <a:ext cx="3008313" cy="968376"/>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27544"/>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3" y="1195919"/>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4123C-CAD2-40FD-BCF3-C71B13596F2E}" type="datetimeFigureOut">
              <a:rPr lang="nl-NL" smtClean="0"/>
              <a:pPr/>
              <a:t>12-6-2015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3"/>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4123C-CAD2-40FD-BCF3-C71B13596F2E}" type="datetimeFigureOut">
              <a:rPr lang="nl-NL" smtClean="0"/>
              <a:pPr/>
              <a:t>12-6-2015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03648" y="228866"/>
            <a:ext cx="6192688" cy="952500"/>
          </a:xfrm>
          <a:prstGeom prst="rect">
            <a:avLst/>
          </a:prstGeom>
        </p:spPr>
        <p:txBody>
          <a:bodyPr vert="horz" lIns="91440" tIns="45720" rIns="91440" bIns="45720" rtlCol="0" anchor="ctr">
            <a:normAutofit/>
          </a:bodyPr>
          <a:lstStyle/>
          <a:p>
            <a:r>
              <a:rPr lang="en-US" dirty="0" smtClean="0"/>
              <a:t>Click to edit Master title style</a:t>
            </a:r>
            <a:endParaRPr lang="nl-NL" dirty="0"/>
          </a:p>
        </p:txBody>
      </p:sp>
      <p:sp>
        <p:nvSpPr>
          <p:cNvPr id="3" name="Text Placeholder 2"/>
          <p:cNvSpPr>
            <a:spLocks noGrp="1"/>
          </p:cNvSpPr>
          <p:nvPr>
            <p:ph type="body" idx="1"/>
          </p:nvPr>
        </p:nvSpPr>
        <p:spPr>
          <a:xfrm>
            <a:off x="457200" y="1333501"/>
            <a:ext cx="8363272" cy="37716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4" name="Date Placeholder 3"/>
          <p:cNvSpPr>
            <a:spLocks noGrp="1"/>
          </p:cNvSpPr>
          <p:nvPr>
            <p:ph type="dt" sz="half" idx="2"/>
          </p:nvPr>
        </p:nvSpPr>
        <p:spPr>
          <a:xfrm>
            <a:off x="457200" y="5296960"/>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5324123C-CAD2-40FD-BCF3-C71B13596F2E}" type="datetimeFigureOut">
              <a:rPr lang="nl-NL" smtClean="0"/>
              <a:pPr/>
              <a:t>12-6-2015</a:t>
            </a:fld>
            <a:endParaRPr lang="nl-NL"/>
          </a:p>
        </p:txBody>
      </p:sp>
      <p:sp>
        <p:nvSpPr>
          <p:cNvPr id="5" name="Footer Placeholder 4"/>
          <p:cNvSpPr>
            <a:spLocks noGrp="1"/>
          </p:cNvSpPr>
          <p:nvPr>
            <p:ph type="ftr" sz="quarter" idx="3"/>
          </p:nvPr>
        </p:nvSpPr>
        <p:spPr>
          <a:xfrm>
            <a:off x="3124200" y="5296960"/>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5296960"/>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370FB755-D3C3-4424-AEBA-BBEF7078F2FA}"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smtClean="0"/>
              <a:t>Cryptografie</a:t>
            </a:r>
            <a:endParaRPr lang="nl-NL" dirty="0"/>
          </a:p>
        </p:txBody>
      </p:sp>
      <p:sp>
        <p:nvSpPr>
          <p:cNvPr id="5" name="Subtitle 4"/>
          <p:cNvSpPr>
            <a:spLocks noGrp="1"/>
          </p:cNvSpPr>
          <p:nvPr>
            <p:ph type="subTitle" idx="1"/>
          </p:nvPr>
        </p:nvSpPr>
        <p:spPr/>
        <p:txBody>
          <a:bodyPr/>
          <a:lstStyle/>
          <a:p>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Inhoudsopgave</a:t>
            </a:r>
            <a:endParaRPr lang="nl-NL" dirty="0"/>
          </a:p>
        </p:txBody>
      </p:sp>
      <p:sp>
        <p:nvSpPr>
          <p:cNvPr id="3" name="Content Placeholder 2"/>
          <p:cNvSpPr>
            <a:spLocks noGrp="1"/>
          </p:cNvSpPr>
          <p:nvPr>
            <p:ph idx="1"/>
          </p:nvPr>
        </p:nvSpPr>
        <p:spPr/>
        <p:txBody>
          <a:bodyPr/>
          <a:lstStyle/>
          <a:p>
            <a:r>
              <a:rPr lang="nl-NL" dirty="0" smtClean="0"/>
              <a:t>Wat is cryptografie? </a:t>
            </a:r>
          </a:p>
          <a:p>
            <a:r>
              <a:rPr lang="nl-NL" dirty="0" smtClean="0"/>
              <a:t>Geschiedenis van cryptografie</a:t>
            </a:r>
            <a:endParaRPr lang="nl-NL" dirty="0" smtClean="0"/>
          </a:p>
          <a:p>
            <a:r>
              <a:rPr lang="nl-NL" dirty="0" smtClean="0"/>
              <a:t>Caesar-encodering</a:t>
            </a:r>
          </a:p>
          <a:p>
            <a:r>
              <a:rPr lang="nl-NL" dirty="0" smtClean="0"/>
              <a:t>Moderne cryptografie</a:t>
            </a:r>
          </a:p>
          <a:p>
            <a:r>
              <a:rPr lang="nl-NL" dirty="0" smtClean="0"/>
              <a:t>Oefening andere methoden</a:t>
            </a:r>
          </a:p>
          <a:p>
            <a:r>
              <a:rPr lang="nl-NL" dirty="0" smtClean="0"/>
              <a:t>Missie: Brief</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Wat is cryptografie?</a:t>
            </a:r>
            <a:endParaRPr lang="nl-NL" dirty="0"/>
          </a:p>
        </p:txBody>
      </p:sp>
      <p:sp>
        <p:nvSpPr>
          <p:cNvPr id="3" name="Content Placeholder 2"/>
          <p:cNvSpPr>
            <a:spLocks noGrp="1"/>
          </p:cNvSpPr>
          <p:nvPr>
            <p:ph idx="1"/>
          </p:nvPr>
        </p:nvSpPr>
        <p:spPr/>
        <p:txBody>
          <a:bodyPr/>
          <a:lstStyle/>
          <a:p>
            <a:r>
              <a:rPr lang="nl-NL" dirty="0" smtClean="0"/>
              <a:t>Cryptografie is de wetenschap van het geheimschrift met als doel het verbergen van de betekenis van berichten</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Geschiedenis cryptografie</a:t>
            </a:r>
            <a:endParaRPr lang="nl-NL" dirty="0"/>
          </a:p>
        </p:txBody>
      </p:sp>
      <p:sp>
        <p:nvSpPr>
          <p:cNvPr id="3" name="Content Placeholder 2"/>
          <p:cNvSpPr>
            <a:spLocks noGrp="1"/>
          </p:cNvSpPr>
          <p:nvPr>
            <p:ph idx="1"/>
          </p:nvPr>
        </p:nvSpPr>
        <p:spPr>
          <a:xfrm>
            <a:off x="457200" y="1333501"/>
            <a:ext cx="6275040" cy="3771636"/>
          </a:xfrm>
        </p:spPr>
        <p:txBody>
          <a:bodyPr/>
          <a:lstStyle/>
          <a:p>
            <a:r>
              <a:rPr lang="nl-NL" dirty="0" smtClean="0"/>
              <a:t>Het oude Egypte (1900 v</a:t>
            </a:r>
            <a:r>
              <a:rPr lang="nl-NL" dirty="0" smtClean="0"/>
              <a:t>. Chr.): Hiërogliefen (onduidelijk)</a:t>
            </a:r>
            <a:endParaRPr lang="nl-NL" dirty="0" smtClean="0"/>
          </a:p>
          <a:p>
            <a:r>
              <a:rPr lang="nl-NL" dirty="0" smtClean="0"/>
              <a:t>Grieken (1900 v. Chr.)</a:t>
            </a:r>
            <a:endParaRPr lang="nl-NL" dirty="0" smtClean="0"/>
          </a:p>
          <a:p>
            <a:r>
              <a:rPr lang="nl-NL" dirty="0" smtClean="0"/>
              <a:t>De tijd van Caesar </a:t>
            </a:r>
            <a:r>
              <a:rPr lang="nl-NL" dirty="0" smtClean="0"/>
              <a:t/>
            </a:r>
            <a:br>
              <a:rPr lang="nl-NL" dirty="0" smtClean="0"/>
            </a:br>
            <a:r>
              <a:rPr lang="nl-NL" dirty="0" smtClean="0"/>
              <a:t>(</a:t>
            </a:r>
            <a:r>
              <a:rPr lang="nl-NL" dirty="0" smtClean="0"/>
              <a:t>100 v</a:t>
            </a:r>
            <a:r>
              <a:rPr lang="nl-NL" dirty="0" smtClean="0"/>
              <a:t>. Chr</a:t>
            </a:r>
            <a:r>
              <a:rPr lang="nl-NL" dirty="0" smtClean="0"/>
              <a:t>. – 44 v</a:t>
            </a:r>
            <a:r>
              <a:rPr lang="nl-NL" dirty="0" smtClean="0"/>
              <a:t>. Chr.):</a:t>
            </a:r>
            <a:br>
              <a:rPr lang="nl-NL" dirty="0" smtClean="0"/>
            </a:br>
            <a:r>
              <a:rPr lang="nl-NL" dirty="0" smtClean="0"/>
              <a:t>Caesar-encryptie</a:t>
            </a:r>
            <a:endParaRPr lang="nl-NL" dirty="0" smtClean="0"/>
          </a:p>
        </p:txBody>
      </p:sp>
      <p:pic>
        <p:nvPicPr>
          <p:cNvPr id="16386" name="Picture 2" descr="http://upload.wikimedia.org/wikipedia/commons/2/25/Egypt_Hieroglyphe4.jpg"/>
          <p:cNvPicPr>
            <a:picLocks noChangeAspect="1" noChangeArrowheads="1"/>
          </p:cNvPicPr>
          <p:nvPr/>
        </p:nvPicPr>
        <p:blipFill>
          <a:blip r:embed="rId3" cstate="print"/>
          <a:srcRect t="20160"/>
          <a:stretch>
            <a:fillRect/>
          </a:stretch>
        </p:blipFill>
        <p:spPr bwMode="auto">
          <a:xfrm>
            <a:off x="6588224" y="1849388"/>
            <a:ext cx="2137420" cy="1279892"/>
          </a:xfrm>
          <a:prstGeom prst="rect">
            <a:avLst/>
          </a:prstGeom>
          <a:noFill/>
        </p:spPr>
      </p:pic>
      <p:sp>
        <p:nvSpPr>
          <p:cNvPr id="6" name="TextBox 5"/>
          <p:cNvSpPr txBox="1"/>
          <p:nvPr/>
        </p:nvSpPr>
        <p:spPr>
          <a:xfrm>
            <a:off x="7020272" y="3125787"/>
            <a:ext cx="1512168" cy="307777"/>
          </a:xfrm>
          <a:prstGeom prst="rect">
            <a:avLst/>
          </a:prstGeom>
          <a:noFill/>
        </p:spPr>
        <p:txBody>
          <a:bodyPr wrap="square" rtlCol="0">
            <a:spAutoFit/>
          </a:bodyPr>
          <a:lstStyle/>
          <a:p>
            <a:r>
              <a:rPr lang="nl-NL" sz="1400" dirty="0" smtClean="0"/>
              <a:t>Hiërogliefen</a:t>
            </a:r>
            <a:endParaRPr lang="nl-NL"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Caesar-encodering</a:t>
            </a:r>
            <a:endParaRPr lang="nl-NL" dirty="0"/>
          </a:p>
        </p:txBody>
      </p:sp>
      <p:sp>
        <p:nvSpPr>
          <p:cNvPr id="3" name="Content Placeholder 2"/>
          <p:cNvSpPr>
            <a:spLocks noGrp="1"/>
          </p:cNvSpPr>
          <p:nvPr>
            <p:ph idx="1"/>
          </p:nvPr>
        </p:nvSpPr>
        <p:spPr/>
        <p:txBody>
          <a:bodyPr/>
          <a:lstStyle/>
          <a:p>
            <a:r>
              <a:rPr lang="nl-NL" dirty="0" smtClean="0"/>
              <a:t>Encryptie op basis van substitutie</a:t>
            </a:r>
            <a:br>
              <a:rPr lang="nl-NL" dirty="0" smtClean="0"/>
            </a:br>
            <a:endParaRPr lang="nl-NL" dirty="0" smtClean="0"/>
          </a:p>
          <a:p>
            <a:r>
              <a:rPr lang="nl-NL" dirty="0" smtClean="0"/>
              <a:t>Vervang letter in de bovenste regel met letter in onderste regel</a:t>
            </a:r>
            <a:endParaRPr lang="nl-NL" dirty="0"/>
          </a:p>
        </p:txBody>
      </p:sp>
      <p:pic>
        <p:nvPicPr>
          <p:cNvPr id="1026" name="Picture 2" descr="C:\Users\User\Google Drive\Bètadidactiek Secret spy ELAN bioterrorisme enz enz enz\Encryption\26x2.jpg"/>
          <p:cNvPicPr>
            <a:picLocks noChangeAspect="1" noChangeArrowheads="1"/>
          </p:cNvPicPr>
          <p:nvPr/>
        </p:nvPicPr>
        <p:blipFill>
          <a:blip r:embed="rId3" cstate="print"/>
          <a:srcRect t="10685" b="14519"/>
          <a:stretch>
            <a:fillRect/>
          </a:stretch>
        </p:blipFill>
        <p:spPr bwMode="auto">
          <a:xfrm>
            <a:off x="911806" y="1853407"/>
            <a:ext cx="6612522" cy="626433"/>
          </a:xfrm>
          <a:prstGeom prst="rect">
            <a:avLst/>
          </a:prstGeom>
          <a:noFill/>
        </p:spPr>
      </p:pic>
      <p:pic>
        <p:nvPicPr>
          <p:cNvPr id="1027" name="Picture 3" descr="C:\Users\User\Google Drive\Bètadidactiek Secret spy ELAN bioterrorisme enz enz enz\Encryption\Caesar.jpg"/>
          <p:cNvPicPr>
            <a:picLocks noChangeAspect="1" noChangeArrowheads="1"/>
          </p:cNvPicPr>
          <p:nvPr/>
        </p:nvPicPr>
        <p:blipFill>
          <a:blip r:embed="rId4" cstate="print"/>
          <a:srcRect/>
          <a:stretch>
            <a:fillRect/>
          </a:stretch>
        </p:blipFill>
        <p:spPr bwMode="auto">
          <a:xfrm>
            <a:off x="899773" y="3457444"/>
            <a:ext cx="7811089" cy="188082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Moderne </a:t>
            </a:r>
            <a:r>
              <a:rPr lang="nl-NL" dirty="0" smtClean="0"/>
              <a:t>cryptografie</a:t>
            </a:r>
            <a:endParaRPr lang="nl-NL" dirty="0"/>
          </a:p>
        </p:txBody>
      </p:sp>
      <p:sp>
        <p:nvSpPr>
          <p:cNvPr id="3" name="Content Placeholder 2"/>
          <p:cNvSpPr>
            <a:spLocks noGrp="1"/>
          </p:cNvSpPr>
          <p:nvPr>
            <p:ph idx="1"/>
          </p:nvPr>
        </p:nvSpPr>
        <p:spPr/>
        <p:txBody>
          <a:bodyPr/>
          <a:lstStyle/>
          <a:p>
            <a:r>
              <a:rPr lang="nl-NL" dirty="0" smtClean="0"/>
              <a:t>Tweede Wereldoorlog</a:t>
            </a:r>
          </a:p>
          <a:p>
            <a:pPr lvl="1"/>
            <a:r>
              <a:rPr lang="nl-NL" dirty="0" smtClean="0"/>
              <a:t>Meest bekende codeermachine: </a:t>
            </a:r>
            <a:br>
              <a:rPr lang="nl-NL" dirty="0" smtClean="0"/>
            </a:br>
            <a:r>
              <a:rPr lang="nl-NL" dirty="0" smtClean="0"/>
              <a:t>‘Enigma’ (in 1920 ontwikkeld</a:t>
            </a:r>
            <a:r>
              <a:rPr lang="nl-NL" dirty="0" smtClean="0"/>
              <a:t>)</a:t>
            </a:r>
          </a:p>
          <a:p>
            <a:pPr lvl="1"/>
            <a:r>
              <a:rPr lang="nl-NL" dirty="0" smtClean="0"/>
              <a:t>Gebruikt door nazi’s</a:t>
            </a:r>
          </a:p>
          <a:p>
            <a:pPr lvl="1"/>
            <a:r>
              <a:rPr lang="nl-NL" dirty="0" smtClean="0"/>
              <a:t>Eerst gekraakt door Polen</a:t>
            </a:r>
          </a:p>
          <a:p>
            <a:pPr lvl="1"/>
            <a:r>
              <a:rPr lang="nl-NL" dirty="0" smtClean="0"/>
              <a:t>Toen door Britten</a:t>
            </a:r>
          </a:p>
          <a:p>
            <a:pPr lvl="1"/>
            <a:r>
              <a:rPr lang="nl-NL" dirty="0" smtClean="0"/>
              <a:t>Sleutelfiguur: Alan Turing</a:t>
            </a:r>
            <a:endParaRPr lang="nl-NL" dirty="0"/>
          </a:p>
        </p:txBody>
      </p:sp>
      <p:pic>
        <p:nvPicPr>
          <p:cNvPr id="4" name="Picture 2" descr="http://www.colossus-computer.com/images/TAHC_Enigma_inner_lid_up.jpg"/>
          <p:cNvPicPr>
            <a:picLocks noChangeAspect="1" noChangeArrowheads="1"/>
          </p:cNvPicPr>
          <p:nvPr/>
        </p:nvPicPr>
        <p:blipFill>
          <a:blip r:embed="rId3" cstate="print"/>
          <a:srcRect/>
          <a:stretch>
            <a:fillRect/>
          </a:stretch>
        </p:blipFill>
        <p:spPr bwMode="auto">
          <a:xfrm>
            <a:off x="6732240" y="1417340"/>
            <a:ext cx="2055452" cy="2448272"/>
          </a:xfrm>
          <a:prstGeom prst="rect">
            <a:avLst/>
          </a:prstGeom>
          <a:noFill/>
        </p:spPr>
      </p:pic>
      <p:sp>
        <p:nvSpPr>
          <p:cNvPr id="5" name="TextBox 4"/>
          <p:cNvSpPr txBox="1"/>
          <p:nvPr/>
        </p:nvSpPr>
        <p:spPr>
          <a:xfrm>
            <a:off x="6732240" y="3865612"/>
            <a:ext cx="2232248" cy="523220"/>
          </a:xfrm>
          <a:prstGeom prst="rect">
            <a:avLst/>
          </a:prstGeom>
          <a:noFill/>
        </p:spPr>
        <p:txBody>
          <a:bodyPr wrap="square" rtlCol="0">
            <a:spAutoFit/>
          </a:bodyPr>
          <a:lstStyle/>
          <a:p>
            <a:r>
              <a:rPr lang="nl-NL" sz="1400" dirty="0" smtClean="0"/>
              <a:t>Enigma codeermachine</a:t>
            </a:r>
          </a:p>
          <a:p>
            <a:endParaRPr lang="nl-NL" sz="1400" dirty="0" smtClean="0"/>
          </a:p>
        </p:txBody>
      </p:sp>
      <p:pic>
        <p:nvPicPr>
          <p:cNvPr id="6" name="Picture 4" descr="http://www.independent.co.uk/incoming/article9023177.ece/alternates/w620/v3-turing-rx.jpg"/>
          <p:cNvPicPr>
            <a:picLocks noChangeAspect="1" noChangeArrowheads="1"/>
          </p:cNvPicPr>
          <p:nvPr/>
        </p:nvPicPr>
        <p:blipFill>
          <a:blip r:embed="rId4" cstate="print"/>
          <a:srcRect/>
          <a:stretch>
            <a:fillRect/>
          </a:stretch>
        </p:blipFill>
        <p:spPr bwMode="auto">
          <a:xfrm>
            <a:off x="5436096" y="3001516"/>
            <a:ext cx="1241637" cy="1656184"/>
          </a:xfrm>
          <a:prstGeom prst="rect">
            <a:avLst/>
          </a:prstGeom>
          <a:noFill/>
        </p:spPr>
      </p:pic>
      <p:sp>
        <p:nvSpPr>
          <p:cNvPr id="7" name="TextBox 6"/>
          <p:cNvSpPr txBox="1"/>
          <p:nvPr/>
        </p:nvSpPr>
        <p:spPr>
          <a:xfrm>
            <a:off x="5436096" y="4657700"/>
            <a:ext cx="2232248" cy="307777"/>
          </a:xfrm>
          <a:prstGeom prst="rect">
            <a:avLst/>
          </a:prstGeom>
          <a:noFill/>
        </p:spPr>
        <p:txBody>
          <a:bodyPr wrap="square" rtlCol="0">
            <a:spAutoFit/>
          </a:bodyPr>
          <a:lstStyle/>
          <a:p>
            <a:r>
              <a:rPr lang="nl-NL" sz="1400" dirty="0" smtClean="0"/>
              <a:t>Alan Turing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Moderne cryptografie</a:t>
            </a:r>
            <a:endParaRPr lang="nl-NL" dirty="0"/>
          </a:p>
        </p:txBody>
      </p:sp>
      <p:sp>
        <p:nvSpPr>
          <p:cNvPr id="3" name="Content Placeholder 2"/>
          <p:cNvSpPr>
            <a:spLocks noGrp="1"/>
          </p:cNvSpPr>
          <p:nvPr>
            <p:ph idx="1"/>
          </p:nvPr>
        </p:nvSpPr>
        <p:spPr/>
        <p:txBody>
          <a:bodyPr/>
          <a:lstStyle/>
          <a:p>
            <a:r>
              <a:rPr lang="nl-NL" dirty="0" smtClean="0"/>
              <a:t>Tegenwoordig veel manieren</a:t>
            </a:r>
          </a:p>
          <a:p>
            <a:r>
              <a:rPr lang="nl-NL" dirty="0" smtClean="0"/>
              <a:t>Belangrijk voor onder andere internetbankieren en spionage</a:t>
            </a:r>
          </a:p>
          <a:p>
            <a:r>
              <a:rPr lang="nl-NL" dirty="0" smtClean="0"/>
              <a:t>Complexe technieken maken veel gebruik van wiskunde en kansberekening</a:t>
            </a: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Oefening andere methodes</a:t>
            </a:r>
            <a:endParaRPr lang="nl-NL" dirty="0"/>
          </a:p>
        </p:txBody>
      </p:sp>
      <p:sp>
        <p:nvSpPr>
          <p:cNvPr id="3" name="Content Placeholder 2"/>
          <p:cNvSpPr>
            <a:spLocks noGrp="1"/>
          </p:cNvSpPr>
          <p:nvPr>
            <p:ph idx="1"/>
          </p:nvPr>
        </p:nvSpPr>
        <p:spPr/>
        <p:txBody>
          <a:bodyPr/>
          <a:lstStyle/>
          <a:p>
            <a:r>
              <a:rPr lang="nl-NL" dirty="0" smtClean="0"/>
              <a:t>Maak nu op Wikiwijs/hand-outs de opdrachten behorend bij “Caesarversleuteling”</a:t>
            </a:r>
          </a:p>
          <a:p>
            <a:r>
              <a:rPr lang="nl-NL" dirty="0" smtClean="0"/>
              <a:t>Lees hierna de stof behorend bij de andere drie methodes: “Patroon”, “Sleutelwoord” en “Kolomwissel”. Maak ook de bijbehorende opdrachten</a:t>
            </a:r>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Missie: Brief</a:t>
            </a:r>
            <a:endParaRPr lang="nl-NL" dirty="0"/>
          </a:p>
        </p:txBody>
      </p:sp>
      <p:sp>
        <p:nvSpPr>
          <p:cNvPr id="3" name="Content Placeholder 2"/>
          <p:cNvSpPr>
            <a:spLocks noGrp="1"/>
          </p:cNvSpPr>
          <p:nvPr>
            <p:ph idx="1"/>
          </p:nvPr>
        </p:nvSpPr>
        <p:spPr/>
        <p:txBody>
          <a:bodyPr/>
          <a:lstStyle/>
          <a:p>
            <a:r>
              <a:rPr lang="nl-NL" dirty="0" smtClean="0"/>
              <a:t>Jullie hebben een brief ontvangen van het hoofdkantoor. Deze brief moet je met je team ontcijferen. De brief en mogelijke manieren om deze te ontcijferen zijn te vinden op Wikiwijs/hand-out.</a:t>
            </a:r>
            <a:endParaRPr lang="nl-NL"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ètadidactiek lessenseri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543</Words>
  <Application>Microsoft Office PowerPoint</Application>
  <PresentationFormat>On-screen Show (16:10)</PresentationFormat>
  <Paragraphs>61</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Cryptografie</vt:lpstr>
      <vt:lpstr>Inhoudsopgave</vt:lpstr>
      <vt:lpstr>Wat is cryptografie?</vt:lpstr>
      <vt:lpstr>Geschiedenis cryptografie</vt:lpstr>
      <vt:lpstr>Caesar-encodering</vt:lpstr>
      <vt:lpstr>Moderne cryptografie</vt:lpstr>
      <vt:lpstr>Moderne cryptografie</vt:lpstr>
      <vt:lpstr>Oefening andere methodes</vt:lpstr>
      <vt:lpstr>Missie: Brief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Cryptografie</dc:title>
  <dc:creator>Yorrit</dc:creator>
  <cp:lastModifiedBy>Yorrit</cp:lastModifiedBy>
  <cp:revision>24</cp:revision>
  <dcterms:created xsi:type="dcterms:W3CDTF">2015-04-20T14:19:19Z</dcterms:created>
  <dcterms:modified xsi:type="dcterms:W3CDTF">2015-06-12T14:59:56Z</dcterms:modified>
</cp:coreProperties>
</file>